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7" r:id="rId4"/>
    <p:sldId id="259" r:id="rId5"/>
    <p:sldId id="263" r:id="rId6"/>
    <p:sldId id="264" r:id="rId7"/>
    <p:sldId id="265" r:id="rId8"/>
    <p:sldId id="266" r:id="rId9"/>
    <p:sldId id="267" r:id="rId10"/>
    <p:sldId id="258" r:id="rId11"/>
    <p:sldId id="262" r:id="rId12"/>
    <p:sldId id="268" r:id="rId13"/>
    <p:sldId id="269" r:id="rId14"/>
    <p:sldId id="270" r:id="rId15"/>
    <p:sldId id="271" r:id="rId16"/>
    <p:sldId id="273" r:id="rId17"/>
    <p:sldId id="272" r:id="rId18"/>
    <p:sldId id="274" r:id="rId19"/>
  </p:sldIdLst>
  <p:sldSz cx="9144000" cy="5143500" type="screen16x9"/>
  <p:notesSz cx="6858000" cy="9144000"/>
  <p:embeddedFontLst>
    <p:embeddedFont>
      <p:font typeface="Dosis" pitchFamily="2" charset="0"/>
      <p:regular r:id="rId21"/>
      <p:bold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044" y="3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E3C55-BC12-4B97-9F81-23933839DBF1}" type="doc">
      <dgm:prSet loTypeId="urn:microsoft.com/office/officeart/2005/8/layout/chevronAccent+Icon" loCatId="process" qsTypeId="urn:microsoft.com/office/officeart/2005/8/quickstyle/simple1" qsCatId="simple" csTypeId="urn:microsoft.com/office/officeart/2005/8/colors/colorful5" csCatId="colorful" phldr="1"/>
      <dgm:spPr/>
    </dgm:pt>
    <dgm:pt modelId="{D01EA535-F744-4FA0-BA86-5E59DD59575A}">
      <dgm:prSet phldrT="[Text]"/>
      <dgm:spPr/>
      <dgm:t>
        <a:bodyPr/>
        <a:lstStyle/>
        <a:p>
          <a:r>
            <a:rPr lang="en-US" dirty="0"/>
            <a:t>Impute Missing Value – Simple Imputer</a:t>
          </a:r>
          <a:endParaRPr lang="en-ID" dirty="0"/>
        </a:p>
      </dgm:t>
    </dgm:pt>
    <dgm:pt modelId="{126F51E1-8731-4D1A-A46B-0C0EEB7BEE29}" type="parTrans" cxnId="{0CFFD56F-9435-4C44-8EF9-63A9229B932D}">
      <dgm:prSet/>
      <dgm:spPr/>
      <dgm:t>
        <a:bodyPr/>
        <a:lstStyle/>
        <a:p>
          <a:endParaRPr lang="en-ID"/>
        </a:p>
      </dgm:t>
    </dgm:pt>
    <dgm:pt modelId="{6A957855-01AE-44E8-A855-B54D3A5AA2DD}" type="sibTrans" cxnId="{0CFFD56F-9435-4C44-8EF9-63A9229B932D}">
      <dgm:prSet/>
      <dgm:spPr/>
      <dgm:t>
        <a:bodyPr/>
        <a:lstStyle/>
        <a:p>
          <a:endParaRPr lang="en-ID"/>
        </a:p>
      </dgm:t>
    </dgm:pt>
    <dgm:pt modelId="{D0852C02-2B53-4214-93F1-63F5404ED07E}">
      <dgm:prSet phldrT="[Text]"/>
      <dgm:spPr/>
      <dgm:t>
        <a:bodyPr/>
        <a:lstStyle/>
        <a:p>
          <a:r>
            <a:rPr lang="en-US" dirty="0"/>
            <a:t>Encoding – One Hot Encoding </a:t>
          </a:r>
          <a:endParaRPr lang="en-ID" dirty="0"/>
        </a:p>
      </dgm:t>
    </dgm:pt>
    <dgm:pt modelId="{B293173C-57CB-45D7-8079-2A1C004DBAF7}" type="parTrans" cxnId="{E528C817-575F-46CB-B8F4-8D9709FD83AE}">
      <dgm:prSet/>
      <dgm:spPr/>
      <dgm:t>
        <a:bodyPr/>
        <a:lstStyle/>
        <a:p>
          <a:endParaRPr lang="en-ID"/>
        </a:p>
      </dgm:t>
    </dgm:pt>
    <dgm:pt modelId="{F286ED45-8D83-45EB-BF8A-DB982513F73D}" type="sibTrans" cxnId="{E528C817-575F-46CB-B8F4-8D9709FD83AE}">
      <dgm:prSet/>
      <dgm:spPr/>
      <dgm:t>
        <a:bodyPr/>
        <a:lstStyle/>
        <a:p>
          <a:endParaRPr lang="en-ID"/>
        </a:p>
      </dgm:t>
    </dgm:pt>
    <dgm:pt modelId="{3FF7AEF8-179B-4046-8FB5-0B9B61D6F42E}">
      <dgm:prSet phldrT="[Text]"/>
      <dgm:spPr/>
      <dgm:t>
        <a:bodyPr/>
        <a:lstStyle/>
        <a:p>
          <a:r>
            <a:rPr lang="en-US" dirty="0"/>
            <a:t>Scaling – Robust Scaler</a:t>
          </a:r>
          <a:endParaRPr lang="en-ID" dirty="0"/>
        </a:p>
      </dgm:t>
    </dgm:pt>
    <dgm:pt modelId="{C77D425F-7D19-4091-99EF-FBF745C100BB}" type="parTrans" cxnId="{9DE9F9E5-BE5A-433E-AF43-8C9C95C80E07}">
      <dgm:prSet/>
      <dgm:spPr/>
      <dgm:t>
        <a:bodyPr/>
        <a:lstStyle/>
        <a:p>
          <a:endParaRPr lang="en-ID"/>
        </a:p>
      </dgm:t>
    </dgm:pt>
    <dgm:pt modelId="{DB7ED83D-F7FC-405C-AE69-96E610015A20}" type="sibTrans" cxnId="{9DE9F9E5-BE5A-433E-AF43-8C9C95C80E07}">
      <dgm:prSet/>
      <dgm:spPr/>
      <dgm:t>
        <a:bodyPr/>
        <a:lstStyle/>
        <a:p>
          <a:endParaRPr lang="en-ID"/>
        </a:p>
      </dgm:t>
    </dgm:pt>
    <dgm:pt modelId="{F0EBB306-9CC0-4CDF-BDC1-A20E51FFDA95}" type="pres">
      <dgm:prSet presAssocID="{0DDE3C55-BC12-4B97-9F81-23933839DBF1}" presName="Name0" presStyleCnt="0">
        <dgm:presLayoutVars>
          <dgm:dir/>
          <dgm:resizeHandles val="exact"/>
        </dgm:presLayoutVars>
      </dgm:prSet>
      <dgm:spPr/>
    </dgm:pt>
    <dgm:pt modelId="{D6D87A90-5345-4DB6-94B6-82069BC45D32}" type="pres">
      <dgm:prSet presAssocID="{D01EA535-F744-4FA0-BA86-5E59DD59575A}" presName="composite" presStyleCnt="0"/>
      <dgm:spPr/>
    </dgm:pt>
    <dgm:pt modelId="{B4333B3B-CE58-442A-A23C-4C46743CAF31}" type="pres">
      <dgm:prSet presAssocID="{D01EA535-F744-4FA0-BA86-5E59DD59575A}" presName="bgChev" presStyleLbl="node1" presStyleIdx="0" presStyleCnt="3"/>
      <dgm:spPr/>
    </dgm:pt>
    <dgm:pt modelId="{DF097E89-D555-4123-9D5A-A590D7975C9C}" type="pres">
      <dgm:prSet presAssocID="{D01EA535-F744-4FA0-BA86-5E59DD59575A}" presName="txNode" presStyleLbl="fgAcc1" presStyleIdx="0" presStyleCnt="3">
        <dgm:presLayoutVars>
          <dgm:bulletEnabled val="1"/>
        </dgm:presLayoutVars>
      </dgm:prSet>
      <dgm:spPr/>
    </dgm:pt>
    <dgm:pt modelId="{7FFE9663-E083-4DEB-86A0-43E1A415FB64}" type="pres">
      <dgm:prSet presAssocID="{6A957855-01AE-44E8-A855-B54D3A5AA2DD}" presName="compositeSpace" presStyleCnt="0"/>
      <dgm:spPr/>
    </dgm:pt>
    <dgm:pt modelId="{960121D5-3EEF-4323-8239-F7D16EE8B424}" type="pres">
      <dgm:prSet presAssocID="{D0852C02-2B53-4214-93F1-63F5404ED07E}" presName="composite" presStyleCnt="0"/>
      <dgm:spPr/>
    </dgm:pt>
    <dgm:pt modelId="{EC7BEA76-3117-4983-8F8C-D1EF7259372E}" type="pres">
      <dgm:prSet presAssocID="{D0852C02-2B53-4214-93F1-63F5404ED07E}" presName="bgChev" presStyleLbl="node1" presStyleIdx="1" presStyleCnt="3"/>
      <dgm:spPr/>
    </dgm:pt>
    <dgm:pt modelId="{8CBB67E6-A94C-41C3-8027-950840652A30}" type="pres">
      <dgm:prSet presAssocID="{D0852C02-2B53-4214-93F1-63F5404ED07E}" presName="txNode" presStyleLbl="fgAcc1" presStyleIdx="1" presStyleCnt="3">
        <dgm:presLayoutVars>
          <dgm:bulletEnabled val="1"/>
        </dgm:presLayoutVars>
      </dgm:prSet>
      <dgm:spPr/>
    </dgm:pt>
    <dgm:pt modelId="{51D321EC-9BFA-475B-8F4B-AB4D659AA934}" type="pres">
      <dgm:prSet presAssocID="{F286ED45-8D83-45EB-BF8A-DB982513F73D}" presName="compositeSpace" presStyleCnt="0"/>
      <dgm:spPr/>
    </dgm:pt>
    <dgm:pt modelId="{3D644863-307A-4BAA-83B3-DB9C3F42B067}" type="pres">
      <dgm:prSet presAssocID="{3FF7AEF8-179B-4046-8FB5-0B9B61D6F42E}" presName="composite" presStyleCnt="0"/>
      <dgm:spPr/>
    </dgm:pt>
    <dgm:pt modelId="{DA782709-D46B-4F0E-A401-F3D5A51D07B8}" type="pres">
      <dgm:prSet presAssocID="{3FF7AEF8-179B-4046-8FB5-0B9B61D6F42E}" presName="bgChev" presStyleLbl="node1" presStyleIdx="2" presStyleCnt="3"/>
      <dgm:spPr/>
    </dgm:pt>
    <dgm:pt modelId="{2B1467C8-3C24-4545-B5F0-DC7E050F828A}" type="pres">
      <dgm:prSet presAssocID="{3FF7AEF8-179B-4046-8FB5-0B9B61D6F42E}" presName="txNode" presStyleLbl="fgAcc1" presStyleIdx="2" presStyleCnt="3">
        <dgm:presLayoutVars>
          <dgm:bulletEnabled val="1"/>
        </dgm:presLayoutVars>
      </dgm:prSet>
      <dgm:spPr/>
    </dgm:pt>
  </dgm:ptLst>
  <dgm:cxnLst>
    <dgm:cxn modelId="{E528C817-575F-46CB-B8F4-8D9709FD83AE}" srcId="{0DDE3C55-BC12-4B97-9F81-23933839DBF1}" destId="{D0852C02-2B53-4214-93F1-63F5404ED07E}" srcOrd="1" destOrd="0" parTransId="{B293173C-57CB-45D7-8079-2A1C004DBAF7}" sibTransId="{F286ED45-8D83-45EB-BF8A-DB982513F73D}"/>
    <dgm:cxn modelId="{0CFFD56F-9435-4C44-8EF9-63A9229B932D}" srcId="{0DDE3C55-BC12-4B97-9F81-23933839DBF1}" destId="{D01EA535-F744-4FA0-BA86-5E59DD59575A}" srcOrd="0" destOrd="0" parTransId="{126F51E1-8731-4D1A-A46B-0C0EEB7BEE29}" sibTransId="{6A957855-01AE-44E8-A855-B54D3A5AA2DD}"/>
    <dgm:cxn modelId="{A07B387E-6DB7-4C5C-A677-25B6A33F719B}" type="presOf" srcId="{3FF7AEF8-179B-4046-8FB5-0B9B61D6F42E}" destId="{2B1467C8-3C24-4545-B5F0-DC7E050F828A}" srcOrd="0" destOrd="0" presId="urn:microsoft.com/office/officeart/2005/8/layout/chevronAccent+Icon"/>
    <dgm:cxn modelId="{4641D195-1225-4EEF-A889-2892A81CFBC1}" type="presOf" srcId="{D0852C02-2B53-4214-93F1-63F5404ED07E}" destId="{8CBB67E6-A94C-41C3-8027-950840652A30}" srcOrd="0" destOrd="0" presId="urn:microsoft.com/office/officeart/2005/8/layout/chevronAccent+Icon"/>
    <dgm:cxn modelId="{2D90FA95-8297-4C9D-B35A-641A96B61325}" type="presOf" srcId="{D01EA535-F744-4FA0-BA86-5E59DD59575A}" destId="{DF097E89-D555-4123-9D5A-A590D7975C9C}" srcOrd="0" destOrd="0" presId="urn:microsoft.com/office/officeart/2005/8/layout/chevronAccent+Icon"/>
    <dgm:cxn modelId="{D0F7B2A6-012F-4BDE-AE18-29F7E1A477D2}" type="presOf" srcId="{0DDE3C55-BC12-4B97-9F81-23933839DBF1}" destId="{F0EBB306-9CC0-4CDF-BDC1-A20E51FFDA95}" srcOrd="0" destOrd="0" presId="urn:microsoft.com/office/officeart/2005/8/layout/chevronAccent+Icon"/>
    <dgm:cxn modelId="{9DE9F9E5-BE5A-433E-AF43-8C9C95C80E07}" srcId="{0DDE3C55-BC12-4B97-9F81-23933839DBF1}" destId="{3FF7AEF8-179B-4046-8FB5-0B9B61D6F42E}" srcOrd="2" destOrd="0" parTransId="{C77D425F-7D19-4091-99EF-FBF745C100BB}" sibTransId="{DB7ED83D-F7FC-405C-AE69-96E610015A20}"/>
    <dgm:cxn modelId="{6F3E3758-A178-41F0-9ACF-5CB5316FB2BA}" type="presParOf" srcId="{F0EBB306-9CC0-4CDF-BDC1-A20E51FFDA95}" destId="{D6D87A90-5345-4DB6-94B6-82069BC45D32}" srcOrd="0" destOrd="0" presId="urn:microsoft.com/office/officeart/2005/8/layout/chevronAccent+Icon"/>
    <dgm:cxn modelId="{D33FEB5F-B5DB-43DE-952D-5E18B3402792}" type="presParOf" srcId="{D6D87A90-5345-4DB6-94B6-82069BC45D32}" destId="{B4333B3B-CE58-442A-A23C-4C46743CAF31}" srcOrd="0" destOrd="0" presId="urn:microsoft.com/office/officeart/2005/8/layout/chevronAccent+Icon"/>
    <dgm:cxn modelId="{863CAD55-2F9F-483B-9D15-EDF2EBB747AC}" type="presParOf" srcId="{D6D87A90-5345-4DB6-94B6-82069BC45D32}" destId="{DF097E89-D555-4123-9D5A-A590D7975C9C}" srcOrd="1" destOrd="0" presId="urn:microsoft.com/office/officeart/2005/8/layout/chevronAccent+Icon"/>
    <dgm:cxn modelId="{60E2090E-9249-427E-B9D5-0BFB8BE38FF1}" type="presParOf" srcId="{F0EBB306-9CC0-4CDF-BDC1-A20E51FFDA95}" destId="{7FFE9663-E083-4DEB-86A0-43E1A415FB64}" srcOrd="1" destOrd="0" presId="urn:microsoft.com/office/officeart/2005/8/layout/chevronAccent+Icon"/>
    <dgm:cxn modelId="{DADE6C38-AA76-4DE6-BCF5-654C3D373600}" type="presParOf" srcId="{F0EBB306-9CC0-4CDF-BDC1-A20E51FFDA95}" destId="{960121D5-3EEF-4323-8239-F7D16EE8B424}" srcOrd="2" destOrd="0" presId="urn:microsoft.com/office/officeart/2005/8/layout/chevronAccent+Icon"/>
    <dgm:cxn modelId="{27CFA202-9FE9-405E-BC58-979576D9ED5E}" type="presParOf" srcId="{960121D5-3EEF-4323-8239-F7D16EE8B424}" destId="{EC7BEA76-3117-4983-8F8C-D1EF7259372E}" srcOrd="0" destOrd="0" presId="urn:microsoft.com/office/officeart/2005/8/layout/chevronAccent+Icon"/>
    <dgm:cxn modelId="{5DA53431-5B2C-4113-913F-9559121C0CCE}" type="presParOf" srcId="{960121D5-3EEF-4323-8239-F7D16EE8B424}" destId="{8CBB67E6-A94C-41C3-8027-950840652A30}" srcOrd="1" destOrd="0" presId="urn:microsoft.com/office/officeart/2005/8/layout/chevronAccent+Icon"/>
    <dgm:cxn modelId="{4A5784AE-73FF-457A-9475-326B93E59306}" type="presParOf" srcId="{F0EBB306-9CC0-4CDF-BDC1-A20E51FFDA95}" destId="{51D321EC-9BFA-475B-8F4B-AB4D659AA934}" srcOrd="3" destOrd="0" presId="urn:microsoft.com/office/officeart/2005/8/layout/chevronAccent+Icon"/>
    <dgm:cxn modelId="{C4C31BB1-C07F-46EC-8750-A00F778E1881}" type="presParOf" srcId="{F0EBB306-9CC0-4CDF-BDC1-A20E51FFDA95}" destId="{3D644863-307A-4BAA-83B3-DB9C3F42B067}" srcOrd="4" destOrd="0" presId="urn:microsoft.com/office/officeart/2005/8/layout/chevronAccent+Icon"/>
    <dgm:cxn modelId="{B6A7C045-4941-48EA-984B-A26629D41ED3}" type="presParOf" srcId="{3D644863-307A-4BAA-83B3-DB9C3F42B067}" destId="{DA782709-D46B-4F0E-A401-F3D5A51D07B8}" srcOrd="0" destOrd="0" presId="urn:microsoft.com/office/officeart/2005/8/layout/chevronAccent+Icon"/>
    <dgm:cxn modelId="{EE40C90E-5324-48F8-AC83-1E8D96839CD5}" type="presParOf" srcId="{3D644863-307A-4BAA-83B3-DB9C3F42B067}" destId="{2B1467C8-3C24-4545-B5F0-DC7E050F828A}"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33B3B-CE58-442A-A23C-4C46743CAF31}">
      <dsp:nvSpPr>
        <dsp:cNvPr id="0" name=""/>
        <dsp:cNvSpPr/>
      </dsp:nvSpPr>
      <dsp:spPr>
        <a:xfrm>
          <a:off x="714" y="1598988"/>
          <a:ext cx="1794867" cy="692818"/>
        </a:xfrm>
        <a:prstGeom prst="chevron">
          <a:avLst>
            <a:gd name="adj" fmla="val 4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097E89-D555-4123-9D5A-A590D7975C9C}">
      <dsp:nvSpPr>
        <dsp:cNvPr id="0" name=""/>
        <dsp:cNvSpPr/>
      </dsp:nvSpPr>
      <dsp:spPr>
        <a:xfrm>
          <a:off x="479345"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Impute Missing Value – Simple Imputer</a:t>
          </a:r>
          <a:endParaRPr lang="en-ID" sz="1200" kern="1200" dirty="0"/>
        </a:p>
      </dsp:txBody>
      <dsp:txXfrm>
        <a:off x="499637" y="1792484"/>
        <a:ext cx="1475081" cy="652234"/>
      </dsp:txXfrm>
    </dsp:sp>
    <dsp:sp modelId="{EC7BEA76-3117-4983-8F8C-D1EF7259372E}">
      <dsp:nvSpPr>
        <dsp:cNvPr id="0" name=""/>
        <dsp:cNvSpPr/>
      </dsp:nvSpPr>
      <dsp:spPr>
        <a:xfrm>
          <a:off x="2050851" y="1598988"/>
          <a:ext cx="1794867" cy="692818"/>
        </a:xfrm>
        <a:prstGeom prst="chevron">
          <a:avLst>
            <a:gd name="adj" fmla="val 40000"/>
          </a:avLst>
        </a:prstGeom>
        <a:solidFill>
          <a:schemeClr val="accent5">
            <a:hueOff val="-3611398"/>
            <a:satOff val="0"/>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BB67E6-A94C-41C3-8027-950840652A30}">
      <dsp:nvSpPr>
        <dsp:cNvPr id="0" name=""/>
        <dsp:cNvSpPr/>
      </dsp:nvSpPr>
      <dsp:spPr>
        <a:xfrm>
          <a:off x="2529482"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611398"/>
              <a:satOff val="0"/>
              <a:lumOff val="1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Encoding – One Hot Encoding </a:t>
          </a:r>
          <a:endParaRPr lang="en-ID" sz="1200" kern="1200" dirty="0"/>
        </a:p>
      </dsp:txBody>
      <dsp:txXfrm>
        <a:off x="2549774" y="1792484"/>
        <a:ext cx="1475081" cy="652234"/>
      </dsp:txXfrm>
    </dsp:sp>
    <dsp:sp modelId="{DA782709-D46B-4F0E-A401-F3D5A51D07B8}">
      <dsp:nvSpPr>
        <dsp:cNvPr id="0" name=""/>
        <dsp:cNvSpPr/>
      </dsp:nvSpPr>
      <dsp:spPr>
        <a:xfrm>
          <a:off x="4100988" y="1598988"/>
          <a:ext cx="1794867" cy="692818"/>
        </a:xfrm>
        <a:prstGeom prst="chevron">
          <a:avLst>
            <a:gd name="adj" fmla="val 40000"/>
          </a:avLst>
        </a:prstGeom>
        <a:solidFill>
          <a:schemeClr val="accent5">
            <a:hueOff val="-7222796"/>
            <a:satOff val="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467C8-3C24-4545-B5F0-DC7E050F828A}">
      <dsp:nvSpPr>
        <dsp:cNvPr id="0" name=""/>
        <dsp:cNvSpPr/>
      </dsp:nvSpPr>
      <dsp:spPr>
        <a:xfrm>
          <a:off x="4579620" y="1772192"/>
          <a:ext cx="1515665" cy="6928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7222796"/>
              <a:satOff val="0"/>
              <a:lumOff val="3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Scaling – Robust Scaler</a:t>
          </a:r>
          <a:endParaRPr lang="en-ID" sz="1200" kern="1200" dirty="0"/>
        </a:p>
      </dsp:txBody>
      <dsp:txXfrm>
        <a:off x="4599912" y="1792484"/>
        <a:ext cx="1475081" cy="6522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492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62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48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92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239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514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41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501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77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893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73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7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5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5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hyperlink" Target="mailto:fnputri31@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Personality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2968" y="898600"/>
            <a:ext cx="2793161"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Fairuz Nur Indah Putri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fnputri31@gmail.com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https://www.linkedin.com/in/fairuz-nur-indah-p/</a:t>
            </a: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dirty="0"/>
              <a:t>An Engineering Graduate that highly motivated about learning new things to improve my skills, especially in machine learning, quantitative analytics, and statistics. I am currently interested in working in the data field, especially being a data scientist. I have experience in using </a:t>
            </a:r>
            <a:r>
              <a:rPr lang="en-US" b="1" dirty="0"/>
              <a:t>Python</a:t>
            </a:r>
            <a:r>
              <a:rPr lang="en-US" dirty="0"/>
              <a:t>, </a:t>
            </a:r>
            <a:r>
              <a:rPr lang="en-US" b="1" dirty="0"/>
              <a:t>R</a:t>
            </a:r>
            <a:r>
              <a:rPr lang="en-US" dirty="0"/>
              <a:t>, and </a:t>
            </a:r>
            <a:r>
              <a:rPr lang="en-US" b="1" dirty="0"/>
              <a:t>SQL</a:t>
            </a:r>
            <a:r>
              <a:rPr lang="en-US" dirty="0"/>
              <a:t> and have several machine learning projects that I have worked on including </a:t>
            </a:r>
            <a:r>
              <a:rPr lang="en-US" b="1" dirty="0"/>
              <a:t>supervised</a:t>
            </a:r>
            <a:r>
              <a:rPr lang="en-US" dirty="0"/>
              <a:t>, </a:t>
            </a:r>
            <a:r>
              <a:rPr lang="en-US" b="1" dirty="0"/>
              <a:t>unsupervised</a:t>
            </a:r>
            <a:r>
              <a:rPr lang="en-US" dirty="0"/>
              <a:t>, </a:t>
            </a:r>
            <a:r>
              <a:rPr lang="en-US" b="1" dirty="0"/>
              <a:t>product recommendation</a:t>
            </a:r>
            <a:r>
              <a:rPr lang="en-US" dirty="0"/>
              <a:t>, </a:t>
            </a:r>
            <a:r>
              <a:rPr lang="en-US" b="1" dirty="0"/>
              <a:t>forecasting</a:t>
            </a:r>
            <a:r>
              <a:rPr lang="en-US" dirty="0"/>
              <a:t>, and </a:t>
            </a:r>
            <a:r>
              <a:rPr lang="en-US" b="1" dirty="0"/>
              <a:t>deep</a:t>
            </a:r>
            <a:r>
              <a:rPr lang="en-US" dirty="0"/>
              <a:t> </a:t>
            </a:r>
            <a:r>
              <a:rPr lang="en-US" b="1" dirty="0"/>
              <a:t>learning</a:t>
            </a:r>
            <a:r>
              <a:rPr lang="en-US" dirty="0"/>
              <a:t> with </a:t>
            </a:r>
            <a:r>
              <a:rPr lang="en-US" b="1" dirty="0" err="1"/>
              <a:t>tensorflow</a:t>
            </a:r>
            <a:r>
              <a:rPr lang="en-US" dirty="0"/>
              <a:t>. </a:t>
            </a:r>
          </a:p>
          <a:p>
            <a:pPr marL="0" lvl="0" indent="0" algn="just" rtl="0">
              <a:lnSpc>
                <a:spcPct val="95000"/>
              </a:lnSpc>
              <a:spcBef>
                <a:spcPts val="0"/>
              </a:spcBef>
              <a:spcAft>
                <a:spcPts val="1200"/>
              </a:spcAft>
              <a:buSzPts val="1018"/>
              <a:buNone/>
            </a:pPr>
            <a:endParaRPr lang="en-ID" dirty="0"/>
          </a:p>
        </p:txBody>
      </p:sp>
      <p:pic>
        <p:nvPicPr>
          <p:cNvPr id="6" name="Picture 5">
            <a:extLst>
              <a:ext uri="{FF2B5EF4-FFF2-40B4-BE49-F238E27FC236}">
                <a16:creationId xmlns:a16="http://schemas.microsoft.com/office/drawing/2014/main" id="{18C282E7-A51B-43A2-8310-E0ABE3E7FF4A}"/>
              </a:ext>
            </a:extLst>
          </p:cNvPr>
          <p:cNvPicPr>
            <a:picLocks noChangeAspect="1"/>
          </p:cNvPicPr>
          <p:nvPr/>
        </p:nvPicPr>
        <p:blipFill rotWithShape="1">
          <a:blip r:embed="rId5"/>
          <a:srcRect l="4979" t="2671" r="5504" b="25334"/>
          <a:stretch/>
        </p:blipFill>
        <p:spPr>
          <a:xfrm>
            <a:off x="4912370" y="727496"/>
            <a:ext cx="1040598" cy="11348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2. Data Preparation</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1026" name="Picture 2">
            <a:extLst>
              <a:ext uri="{FF2B5EF4-FFF2-40B4-BE49-F238E27FC236}">
                <a16:creationId xmlns:a16="http://schemas.microsoft.com/office/drawing/2014/main" id="{209F9D43-0F2E-C1D7-007F-43B12B029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164" y="1098632"/>
            <a:ext cx="2835672" cy="2262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ADB03D-164E-AE6A-BFD3-980D8B88CBFE}"/>
              </a:ext>
            </a:extLst>
          </p:cNvPr>
          <p:cNvSpPr txBox="1"/>
          <p:nvPr/>
        </p:nvSpPr>
        <p:spPr>
          <a:xfrm>
            <a:off x="2059383" y="3441491"/>
            <a:ext cx="5193234" cy="307777"/>
          </a:xfrm>
          <a:prstGeom prst="rect">
            <a:avLst/>
          </a:prstGeom>
          <a:noFill/>
        </p:spPr>
        <p:txBody>
          <a:bodyPr wrap="square" rtlCol="0">
            <a:spAutoFit/>
          </a:bodyPr>
          <a:lstStyle/>
          <a:p>
            <a:pPr algn="ctr"/>
            <a:r>
              <a:rPr lang="en-US" dirty="0"/>
              <a:t>Change and merge </a:t>
            </a:r>
            <a:r>
              <a:rPr lang="en-US" dirty="0" err="1"/>
              <a:t>Janda</a:t>
            </a:r>
            <a:r>
              <a:rPr lang="en-US" dirty="0"/>
              <a:t> and </a:t>
            </a:r>
            <a:r>
              <a:rPr lang="en-US" dirty="0" err="1"/>
              <a:t>Duda</a:t>
            </a:r>
            <a:r>
              <a:rPr lang="en-US" dirty="0"/>
              <a:t> value with </a:t>
            </a:r>
            <a:r>
              <a:rPr lang="en-US" dirty="0" err="1"/>
              <a:t>Cerai</a:t>
            </a:r>
            <a:r>
              <a:rPr lang="en-US" dirty="0"/>
              <a:t> </a:t>
            </a:r>
            <a:endParaRPr lang="en-ID" dirty="0"/>
          </a:p>
        </p:txBody>
      </p:sp>
    </p:spTree>
    <p:extLst>
      <p:ext uri="{BB962C8B-B14F-4D97-AF65-F5344CB8AC3E}">
        <p14:creationId xmlns:p14="http://schemas.microsoft.com/office/powerpoint/2010/main" val="30277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3. Feature Engineering </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graphicFrame>
        <p:nvGraphicFramePr>
          <p:cNvPr id="2" name="Diagram 1">
            <a:extLst>
              <a:ext uri="{FF2B5EF4-FFF2-40B4-BE49-F238E27FC236}">
                <a16:creationId xmlns:a16="http://schemas.microsoft.com/office/drawing/2014/main" id="{5979C67D-A9F5-7F14-2869-009F42C1C401}"/>
              </a:ext>
            </a:extLst>
          </p:cNvPr>
          <p:cNvGraphicFramePr/>
          <p:nvPr>
            <p:extLst>
              <p:ext uri="{D42A27DB-BD31-4B8C-83A1-F6EECF244321}">
                <p14:modId xmlns:p14="http://schemas.microsoft.com/office/powerpoint/2010/main" val="244602167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713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4. Modeling</a:t>
            </a: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6148" name="Picture 4">
            <a:extLst>
              <a:ext uri="{FF2B5EF4-FFF2-40B4-BE49-F238E27FC236}">
                <a16:creationId xmlns:a16="http://schemas.microsoft.com/office/drawing/2014/main" id="{8EF2BE1B-AA88-98F5-95C7-F0CDEB6FB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82" y="1615290"/>
            <a:ext cx="2995127" cy="19129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AD5572-FE25-6852-7500-D10B28EAD796}"/>
              </a:ext>
            </a:extLst>
          </p:cNvPr>
          <p:cNvSpPr txBox="1"/>
          <p:nvPr/>
        </p:nvSpPr>
        <p:spPr>
          <a:xfrm>
            <a:off x="4086879" y="2094696"/>
            <a:ext cx="3673366" cy="954107"/>
          </a:xfrm>
          <a:prstGeom prst="rect">
            <a:avLst/>
          </a:prstGeom>
          <a:noFill/>
        </p:spPr>
        <p:txBody>
          <a:bodyPr wrap="square" rtlCol="0">
            <a:spAutoFit/>
          </a:bodyPr>
          <a:lstStyle/>
          <a:p>
            <a:r>
              <a:rPr lang="en-US" dirty="0"/>
              <a:t>Based on </a:t>
            </a:r>
            <a:r>
              <a:rPr lang="en-US" b="1" dirty="0"/>
              <a:t>elbow method</a:t>
            </a:r>
            <a:r>
              <a:rPr lang="en-US" dirty="0"/>
              <a:t> result, we can choose 3 or 5 for the k. I choose 3 for the k because after looking forward through the model </a:t>
            </a:r>
            <a:r>
              <a:rPr lang="en-US" b="1" dirty="0"/>
              <a:t>k = 3 </a:t>
            </a:r>
            <a:r>
              <a:rPr lang="en-US" dirty="0"/>
              <a:t>gives good cluster.</a:t>
            </a:r>
            <a:endParaRPr lang="en-ID" dirty="0"/>
          </a:p>
        </p:txBody>
      </p:sp>
      <p:sp>
        <p:nvSpPr>
          <p:cNvPr id="4" name="TextBox 3">
            <a:extLst>
              <a:ext uri="{FF2B5EF4-FFF2-40B4-BE49-F238E27FC236}">
                <a16:creationId xmlns:a16="http://schemas.microsoft.com/office/drawing/2014/main" id="{FDD0D378-C558-6633-229A-2439774A0A66}"/>
              </a:ext>
            </a:extLst>
          </p:cNvPr>
          <p:cNvSpPr txBox="1"/>
          <p:nvPr/>
        </p:nvSpPr>
        <p:spPr>
          <a:xfrm>
            <a:off x="831883" y="1307513"/>
            <a:ext cx="2995126" cy="307777"/>
          </a:xfrm>
          <a:prstGeom prst="rect">
            <a:avLst/>
          </a:prstGeom>
          <a:noFill/>
        </p:spPr>
        <p:txBody>
          <a:bodyPr wrap="square" rtlCol="0">
            <a:spAutoFit/>
          </a:bodyPr>
          <a:lstStyle/>
          <a:p>
            <a:r>
              <a:rPr lang="en-US" b="1" dirty="0"/>
              <a:t>Elbow Method</a:t>
            </a:r>
            <a:endParaRPr lang="en-ID" b="1" dirty="0"/>
          </a:p>
        </p:txBody>
      </p:sp>
    </p:spTree>
    <p:extLst>
      <p:ext uri="{BB962C8B-B14F-4D97-AF65-F5344CB8AC3E}">
        <p14:creationId xmlns:p14="http://schemas.microsoft.com/office/powerpoint/2010/main" val="113702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4. Modeling (With PCA)</a:t>
            </a: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
        <p:nvSpPr>
          <p:cNvPr id="6" name="TextBox 5">
            <a:extLst>
              <a:ext uri="{FF2B5EF4-FFF2-40B4-BE49-F238E27FC236}">
                <a16:creationId xmlns:a16="http://schemas.microsoft.com/office/drawing/2014/main" id="{772CC104-E875-BA72-F8B4-4652DBBEF9E1}"/>
              </a:ext>
            </a:extLst>
          </p:cNvPr>
          <p:cNvSpPr txBox="1"/>
          <p:nvPr/>
        </p:nvSpPr>
        <p:spPr>
          <a:xfrm>
            <a:off x="3724383" y="1594559"/>
            <a:ext cx="4968222" cy="2123658"/>
          </a:xfrm>
          <a:prstGeom prst="rect">
            <a:avLst/>
          </a:prstGeom>
          <a:noFill/>
        </p:spPr>
        <p:txBody>
          <a:bodyPr wrap="square" rtlCol="0">
            <a:spAutoFit/>
          </a:bodyPr>
          <a:lstStyle/>
          <a:p>
            <a:r>
              <a:rPr lang="en-US" sz="1100" dirty="0"/>
              <a:t>After fit and transform the model with PCA using data after feature engineering.  We can get the </a:t>
            </a:r>
            <a:r>
              <a:rPr lang="en-US" sz="1100" dirty="0" err="1"/>
              <a:t>pca</a:t>
            </a:r>
            <a:r>
              <a:rPr lang="en-US" sz="1100" dirty="0"/>
              <a:t> component with </a:t>
            </a:r>
            <a:r>
              <a:rPr lang="en-US" sz="1100" b="1" dirty="0" err="1"/>
              <a:t>pca.components</a:t>
            </a:r>
            <a:r>
              <a:rPr lang="en-US" sz="1100" b="1" dirty="0"/>
              <a:t>_</a:t>
            </a:r>
            <a:r>
              <a:rPr lang="en-US" sz="1100" dirty="0"/>
              <a:t>,</a:t>
            </a:r>
            <a:r>
              <a:rPr lang="en-US" sz="1100" b="1" dirty="0"/>
              <a:t> </a:t>
            </a:r>
            <a:r>
              <a:rPr lang="en-US" sz="1100" dirty="0"/>
              <a:t>and according to the picture beside we can see all features that more dominant and representative to the PC (have same direction)</a:t>
            </a:r>
          </a:p>
          <a:p>
            <a:endParaRPr lang="en-US" sz="1100" dirty="0"/>
          </a:p>
          <a:p>
            <a:pPr marL="285750" indent="-285750">
              <a:buFont typeface="Arial" panose="020B0604020202020204" pitchFamily="34" charset="0"/>
              <a:buChar char="•"/>
            </a:pPr>
            <a:r>
              <a:rPr lang="en-US" sz="1100" dirty="0" err="1"/>
              <a:t>CmpAt</a:t>
            </a:r>
            <a:r>
              <a:rPr lang="en-US" sz="1100" dirty="0"/>
              <a:t> and </a:t>
            </a:r>
            <a:r>
              <a:rPr lang="en-US" sz="1100" dirty="0" err="1"/>
              <a:t>WebConvertion_rate</a:t>
            </a:r>
            <a:r>
              <a:rPr lang="en-US" sz="1100" dirty="0"/>
              <a:t>% represent pc1 with </a:t>
            </a:r>
            <a:r>
              <a:rPr lang="en-US" sz="1100" dirty="0" err="1"/>
              <a:t>pca</a:t>
            </a:r>
            <a:r>
              <a:rPr lang="en-US" sz="1100" dirty="0"/>
              <a:t> component score 0.523 and 0.524. Choose </a:t>
            </a:r>
            <a:r>
              <a:rPr lang="en-US" sz="1100" b="1" dirty="0" err="1"/>
              <a:t>WebConvertion_rate</a:t>
            </a:r>
            <a:r>
              <a:rPr lang="en-US" sz="1100" b="1" dirty="0"/>
              <a:t>% </a:t>
            </a:r>
            <a:r>
              <a:rPr lang="en-US" sz="1100" dirty="0"/>
              <a:t>because have highest score than </a:t>
            </a:r>
            <a:r>
              <a:rPr lang="en-US" sz="1100" dirty="0" err="1"/>
              <a:t>CmpAt</a:t>
            </a:r>
            <a:endParaRPr lang="en-US" sz="1100" dirty="0"/>
          </a:p>
          <a:p>
            <a:pPr marL="285750" indent="-285750">
              <a:buFont typeface="Arial" panose="020B0604020202020204" pitchFamily="34" charset="0"/>
              <a:buChar char="•"/>
            </a:pPr>
            <a:r>
              <a:rPr lang="en-US" sz="1100" dirty="0" err="1"/>
              <a:t>CmpAt</a:t>
            </a:r>
            <a:r>
              <a:rPr lang="en-US" sz="1100" dirty="0"/>
              <a:t> and </a:t>
            </a:r>
            <a:r>
              <a:rPr lang="en-US" sz="1100" dirty="0" err="1"/>
              <a:t>WebConvertion_rate</a:t>
            </a:r>
            <a:r>
              <a:rPr lang="en-US" sz="1100" dirty="0"/>
              <a:t>% represent pc2 with </a:t>
            </a:r>
            <a:r>
              <a:rPr lang="en-US" sz="1100" dirty="0" err="1"/>
              <a:t>pca</a:t>
            </a:r>
            <a:r>
              <a:rPr lang="en-US" sz="1100" dirty="0"/>
              <a:t> component score -0.841 and 0.416. Choose </a:t>
            </a:r>
            <a:r>
              <a:rPr lang="en-US" sz="1100" b="1" dirty="0" err="1"/>
              <a:t>CmpAt</a:t>
            </a:r>
            <a:r>
              <a:rPr lang="en-US" sz="1100" dirty="0"/>
              <a:t> because have highest score than </a:t>
            </a:r>
            <a:r>
              <a:rPr lang="en-US" sz="1100" dirty="0" err="1"/>
              <a:t>WebConvertion_rate</a:t>
            </a:r>
            <a:r>
              <a:rPr lang="en-US" sz="1100" dirty="0"/>
              <a:t>% (minus means different direction).</a:t>
            </a:r>
          </a:p>
          <a:p>
            <a:pPr marL="285750" indent="-285750">
              <a:buFont typeface="Arial" panose="020B0604020202020204" pitchFamily="34" charset="0"/>
              <a:buChar char="•"/>
            </a:pPr>
            <a:r>
              <a:rPr lang="en-US" sz="1100" b="1" dirty="0" err="1"/>
              <a:t>NumDealsPurchaces</a:t>
            </a:r>
            <a:r>
              <a:rPr lang="en-US" sz="1100" dirty="0"/>
              <a:t> represent pc3 with </a:t>
            </a:r>
            <a:r>
              <a:rPr lang="en-US" sz="1100" dirty="0" err="1"/>
              <a:t>pca</a:t>
            </a:r>
            <a:r>
              <a:rPr lang="en-US" sz="1100" dirty="0"/>
              <a:t> component score 0.854.</a:t>
            </a:r>
            <a:endParaRPr lang="en-ID" sz="1100" dirty="0"/>
          </a:p>
        </p:txBody>
      </p:sp>
      <p:pic>
        <p:nvPicPr>
          <p:cNvPr id="8" name="Picture 7">
            <a:extLst>
              <a:ext uri="{FF2B5EF4-FFF2-40B4-BE49-F238E27FC236}">
                <a16:creationId xmlns:a16="http://schemas.microsoft.com/office/drawing/2014/main" id="{5099C2DA-5B2B-1D45-64E4-6CA7E3EB1B79}"/>
              </a:ext>
            </a:extLst>
          </p:cNvPr>
          <p:cNvPicPr>
            <a:picLocks noChangeAspect="1"/>
          </p:cNvPicPr>
          <p:nvPr/>
        </p:nvPicPr>
        <p:blipFill>
          <a:blip r:embed="rId3"/>
          <a:stretch>
            <a:fillRect/>
          </a:stretch>
        </p:blipFill>
        <p:spPr>
          <a:xfrm>
            <a:off x="674458" y="1085197"/>
            <a:ext cx="2459229" cy="3864503"/>
          </a:xfrm>
          <a:prstGeom prst="rect">
            <a:avLst/>
          </a:prstGeom>
        </p:spPr>
      </p:pic>
    </p:spTree>
    <p:extLst>
      <p:ext uri="{BB962C8B-B14F-4D97-AF65-F5344CB8AC3E}">
        <p14:creationId xmlns:p14="http://schemas.microsoft.com/office/powerpoint/2010/main" val="399368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4. Modeling (With PCA)</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r>
              <a:rPr lang="en-US" sz="1500" b="1" dirty="0">
                <a:solidFill>
                  <a:schemeClr val="dk1"/>
                </a:solidFill>
              </a:rPr>
              <a:t>Clustering result</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8196" name="Picture 4">
            <a:extLst>
              <a:ext uri="{FF2B5EF4-FFF2-40B4-BE49-F238E27FC236}">
                <a16:creationId xmlns:a16="http://schemas.microsoft.com/office/drawing/2014/main" id="{4D9FAB76-6F3E-66C2-09F6-D935BC6A3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05" y="1724490"/>
            <a:ext cx="2248437" cy="2253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A21652-4AF6-D87E-F2FF-E1832E122940}"/>
              </a:ext>
            </a:extLst>
          </p:cNvPr>
          <p:cNvSpPr txBox="1"/>
          <p:nvPr/>
        </p:nvSpPr>
        <p:spPr>
          <a:xfrm>
            <a:off x="2494042" y="1724490"/>
            <a:ext cx="2457885" cy="2292935"/>
          </a:xfrm>
          <a:prstGeom prst="rect">
            <a:avLst/>
          </a:prstGeom>
          <a:noFill/>
        </p:spPr>
        <p:txBody>
          <a:bodyPr wrap="square" rtlCol="0">
            <a:spAutoFit/>
          </a:bodyPr>
          <a:lstStyle/>
          <a:p>
            <a:pPr marL="171450" indent="-171450" algn="just">
              <a:buFont typeface="Arial" panose="020B0604020202020204" pitchFamily="34" charset="0"/>
              <a:buChar char="•"/>
            </a:pPr>
            <a:r>
              <a:rPr lang="en-US" sz="1100" b="1" dirty="0"/>
              <a:t>pc1(</a:t>
            </a:r>
            <a:r>
              <a:rPr lang="en-US" sz="1100" b="1" dirty="0" err="1"/>
              <a:t>WebConversion_rate</a:t>
            </a:r>
            <a:r>
              <a:rPr lang="en-US" sz="1100" b="1" dirty="0"/>
              <a:t>%): </a:t>
            </a:r>
            <a:r>
              <a:rPr lang="en-US" sz="1100" dirty="0"/>
              <a:t>label 1 is distributed in the middle value, label 0 in the low value, and label 2 in the high value.</a:t>
            </a:r>
          </a:p>
          <a:p>
            <a:pPr marL="171450" indent="-171450" algn="just">
              <a:buFont typeface="Arial" panose="020B0604020202020204" pitchFamily="34" charset="0"/>
              <a:buChar char="•"/>
            </a:pPr>
            <a:r>
              <a:rPr lang="en-US" sz="1100" b="1" dirty="0"/>
              <a:t>Pc2(</a:t>
            </a:r>
            <a:r>
              <a:rPr lang="en-US" sz="1100" b="1" dirty="0" err="1"/>
              <a:t>CmpAt</a:t>
            </a:r>
            <a:r>
              <a:rPr lang="en-US" sz="1100" b="1" dirty="0"/>
              <a:t>):</a:t>
            </a:r>
            <a:r>
              <a:rPr lang="en-US" sz="1100" dirty="0"/>
              <a:t>label 0 is distributed in the low value, label 1 is distributed in the high value and label 2 is distributed in the middle value.</a:t>
            </a:r>
          </a:p>
          <a:p>
            <a:pPr marL="171450" indent="-171450" algn="just">
              <a:buFont typeface="Arial" panose="020B0604020202020204" pitchFamily="34" charset="0"/>
              <a:buChar char="•"/>
            </a:pPr>
            <a:r>
              <a:rPr lang="en-US" sz="1100" dirty="0"/>
              <a:t>In addition, label 2 has a high standard deviation because the distribution is spread when viewed on labels pc1 and pc2.</a:t>
            </a:r>
            <a:endParaRPr lang="en-ID" sz="1100" dirty="0"/>
          </a:p>
        </p:txBody>
      </p:sp>
      <p:pic>
        <p:nvPicPr>
          <p:cNvPr id="8200" name="Picture 8">
            <a:extLst>
              <a:ext uri="{FF2B5EF4-FFF2-40B4-BE49-F238E27FC236}">
                <a16:creationId xmlns:a16="http://schemas.microsoft.com/office/drawing/2014/main" id="{77279590-79D3-A885-112D-19110EF4B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927" y="1724490"/>
            <a:ext cx="2248436" cy="22538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B5E5C9D-E2E9-6302-05EB-2660A4021A2E}"/>
              </a:ext>
            </a:extLst>
          </p:cNvPr>
          <p:cNvSpPr txBox="1"/>
          <p:nvPr/>
        </p:nvSpPr>
        <p:spPr>
          <a:xfrm>
            <a:off x="7129263" y="2466670"/>
            <a:ext cx="2014737" cy="769441"/>
          </a:xfrm>
          <a:prstGeom prst="rect">
            <a:avLst/>
          </a:prstGeom>
          <a:noFill/>
        </p:spPr>
        <p:txBody>
          <a:bodyPr wrap="square" rtlCol="0">
            <a:spAutoFit/>
          </a:bodyPr>
          <a:lstStyle/>
          <a:p>
            <a:pPr algn="just"/>
            <a:r>
              <a:rPr lang="en-US" sz="1100" dirty="0"/>
              <a:t>pc3 (</a:t>
            </a:r>
            <a:r>
              <a:rPr lang="en-US" sz="1100" b="1" dirty="0" err="1"/>
              <a:t>NumDealsPurchaces</a:t>
            </a:r>
            <a:r>
              <a:rPr lang="en-US" sz="1100" dirty="0"/>
              <a:t>), it is difficult to do clustering because the data distribution coincides.</a:t>
            </a:r>
            <a:endParaRPr lang="en-ID" sz="1100" dirty="0"/>
          </a:p>
        </p:txBody>
      </p:sp>
    </p:spTree>
    <p:extLst>
      <p:ext uri="{BB962C8B-B14F-4D97-AF65-F5344CB8AC3E}">
        <p14:creationId xmlns:p14="http://schemas.microsoft.com/office/powerpoint/2010/main" val="393924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4. Modeling (Without PCA)</a:t>
            </a:r>
          </a:p>
          <a:p>
            <a:pPr marL="133350" lvl="0" indent="0">
              <a:buClr>
                <a:schemeClr val="dk1"/>
              </a:buClr>
              <a:buSzPts val="1500"/>
              <a:buNone/>
            </a:pPr>
            <a:r>
              <a:rPr lang="en-US" sz="1500" b="1" dirty="0">
                <a:solidFill>
                  <a:schemeClr val="dk1"/>
                </a:solidFill>
              </a:rPr>
              <a:t>Clustering result based on Income, Spending, and Age</a:t>
            </a:r>
          </a:p>
          <a:p>
            <a:pPr marL="133350" lvl="0" indent="0">
              <a:buClr>
                <a:schemeClr val="dk1"/>
              </a:buClr>
              <a:buSzPts val="1500"/>
              <a:buNone/>
            </a:pPr>
            <a:endParaRPr lang="en-US" sz="1500" b="1" dirty="0">
              <a:solidFill>
                <a:schemeClr val="dk1"/>
              </a:solidFill>
            </a:endParaRP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10244" name="Picture 4">
            <a:extLst>
              <a:ext uri="{FF2B5EF4-FFF2-40B4-BE49-F238E27FC236}">
                <a16:creationId xmlns:a16="http://schemas.microsoft.com/office/drawing/2014/main" id="{CCC6E37C-A16C-63B6-8781-60BD3E929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35" y="1453104"/>
            <a:ext cx="2266173" cy="164569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57DDCCC-E25B-D1A9-8DF0-4C742D823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608" y="1453105"/>
            <a:ext cx="1889865" cy="164569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D9FF0DAA-DB73-3393-42B0-59A7397F6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000" y="3263900"/>
            <a:ext cx="2387056" cy="15088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5E5E456D-E567-CA29-9743-CAAF109ED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3056" y="3263900"/>
            <a:ext cx="1701318" cy="150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C1C722-935F-DB48-1719-70AA671A6F48}"/>
              </a:ext>
            </a:extLst>
          </p:cNvPr>
          <p:cNvSpPr txBox="1"/>
          <p:nvPr/>
        </p:nvSpPr>
        <p:spPr>
          <a:xfrm>
            <a:off x="311598" y="3171680"/>
            <a:ext cx="4116566" cy="1600438"/>
          </a:xfrm>
          <a:prstGeom prst="rect">
            <a:avLst/>
          </a:prstGeom>
          <a:noFill/>
        </p:spPr>
        <p:txBody>
          <a:bodyPr wrap="square" rtlCol="0">
            <a:spAutoFit/>
          </a:bodyPr>
          <a:lstStyle/>
          <a:p>
            <a:r>
              <a:rPr lang="en-US" dirty="0"/>
              <a:t>For feature </a:t>
            </a:r>
            <a:r>
              <a:rPr lang="en-US" b="1" dirty="0"/>
              <a:t>income</a:t>
            </a:r>
            <a:r>
              <a:rPr lang="en-US" dirty="0"/>
              <a:t>, it can be seen that label 0 has a higher average value between 70,000,000 million to 75,000,000 million. label 1 has the lowest average value between 0 – 40,000,000 million, and label 2 has an average value in the middle which is around 55,000,000 million to 60,000,000 million.</a:t>
            </a:r>
            <a:endParaRPr lang="en-ID" dirty="0"/>
          </a:p>
        </p:txBody>
      </p:sp>
      <p:sp>
        <p:nvSpPr>
          <p:cNvPr id="12" name="TextBox 11">
            <a:extLst>
              <a:ext uri="{FF2B5EF4-FFF2-40B4-BE49-F238E27FC236}">
                <a16:creationId xmlns:a16="http://schemas.microsoft.com/office/drawing/2014/main" id="{56836055-42DB-C724-C1DB-BB729842A599}"/>
              </a:ext>
            </a:extLst>
          </p:cNvPr>
          <p:cNvSpPr txBox="1"/>
          <p:nvPr/>
        </p:nvSpPr>
        <p:spPr>
          <a:xfrm>
            <a:off x="4732082" y="1475733"/>
            <a:ext cx="4116566" cy="1600438"/>
          </a:xfrm>
          <a:prstGeom prst="rect">
            <a:avLst/>
          </a:prstGeom>
          <a:noFill/>
        </p:spPr>
        <p:txBody>
          <a:bodyPr wrap="square" rtlCol="0">
            <a:spAutoFit/>
          </a:bodyPr>
          <a:lstStyle/>
          <a:p>
            <a:r>
              <a:rPr lang="en-US" dirty="0"/>
              <a:t>For feature </a:t>
            </a:r>
            <a:r>
              <a:rPr lang="en-US" b="1" dirty="0"/>
              <a:t>spending</a:t>
            </a:r>
            <a:r>
              <a:rPr lang="en-US" dirty="0"/>
              <a:t>, it can be seen that label 0 has a higher average value between 1,000,000 million to 1,200,000 million. Label 1 has the lowest average value between 0 - 200,000 thousand, and label 2 has an average value in the middle, which is around 800,000 thousand to 1,000,000 million.</a:t>
            </a:r>
            <a:endParaRPr lang="en-ID" dirty="0"/>
          </a:p>
        </p:txBody>
      </p:sp>
    </p:spTree>
    <p:extLst>
      <p:ext uri="{BB962C8B-B14F-4D97-AF65-F5344CB8AC3E}">
        <p14:creationId xmlns:p14="http://schemas.microsoft.com/office/powerpoint/2010/main" val="218158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4. Modeling (Without PCA)</a:t>
            </a:r>
          </a:p>
          <a:p>
            <a:pPr marL="133350" lvl="0" indent="0">
              <a:buClr>
                <a:schemeClr val="dk1"/>
              </a:buClr>
              <a:buSzPts val="1500"/>
              <a:buNone/>
            </a:pPr>
            <a:r>
              <a:rPr lang="en-US" sz="1500" b="1" dirty="0">
                <a:solidFill>
                  <a:schemeClr val="dk1"/>
                </a:solidFill>
              </a:rPr>
              <a:t>Clustering result based on Income, Spending, and Age</a:t>
            </a:r>
          </a:p>
          <a:p>
            <a:pPr marL="133350" lvl="0" indent="0">
              <a:buClr>
                <a:schemeClr val="dk1"/>
              </a:buClr>
              <a:buSzPts val="1500"/>
              <a:buNone/>
            </a:pPr>
            <a:endParaRPr lang="en-US" sz="1500" b="1" dirty="0">
              <a:solidFill>
                <a:schemeClr val="dk1"/>
              </a:solidFill>
            </a:endParaRP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10252" name="Picture 12">
            <a:extLst>
              <a:ext uri="{FF2B5EF4-FFF2-40B4-BE49-F238E27FC236}">
                <a16:creationId xmlns:a16="http://schemas.microsoft.com/office/drawing/2014/main" id="{A981D267-02C7-8347-18A5-D55171651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747" y="1372499"/>
            <a:ext cx="2450720" cy="1658568"/>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52A6E4D-08B1-17A1-69E3-124F644B5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331" y="3031067"/>
            <a:ext cx="19304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C103EB8-5175-3B30-58B4-BCEA27D1A480}"/>
              </a:ext>
            </a:extLst>
          </p:cNvPr>
          <p:cNvSpPr txBox="1"/>
          <p:nvPr/>
        </p:nvSpPr>
        <p:spPr>
          <a:xfrm>
            <a:off x="4442579" y="2374338"/>
            <a:ext cx="4116566" cy="954107"/>
          </a:xfrm>
          <a:prstGeom prst="rect">
            <a:avLst/>
          </a:prstGeom>
          <a:noFill/>
        </p:spPr>
        <p:txBody>
          <a:bodyPr wrap="square" rtlCol="0">
            <a:spAutoFit/>
          </a:bodyPr>
          <a:lstStyle/>
          <a:p>
            <a:r>
              <a:rPr lang="en-US" dirty="0"/>
              <a:t>For feature </a:t>
            </a:r>
            <a:r>
              <a:rPr lang="en-US" b="1" dirty="0"/>
              <a:t>Age</a:t>
            </a:r>
            <a:r>
              <a:rPr lang="en-US" dirty="0"/>
              <a:t>, it can be seen that label 0 has a higher average age that is 55. Label 1 has the lowest average age that is 52, and label 2 has an average age in the middle, that is 54.</a:t>
            </a:r>
            <a:endParaRPr lang="en-ID" dirty="0"/>
          </a:p>
        </p:txBody>
      </p:sp>
    </p:spTree>
    <p:extLst>
      <p:ext uri="{BB962C8B-B14F-4D97-AF65-F5344CB8AC3E}">
        <p14:creationId xmlns:p14="http://schemas.microsoft.com/office/powerpoint/2010/main" val="3109780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0554"/>
            <a:ext cx="8173759"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4. </a:t>
            </a:r>
            <a:r>
              <a:rPr lang="en-US" sz="1500" dirty="0" err="1">
                <a:solidFill>
                  <a:schemeClr val="dk1"/>
                </a:solidFill>
              </a:rPr>
              <a:t>Bussines</a:t>
            </a:r>
            <a:r>
              <a:rPr lang="en-US" sz="1500" dirty="0">
                <a:solidFill>
                  <a:schemeClr val="dk1"/>
                </a:solidFill>
              </a:rPr>
              <a:t> </a:t>
            </a:r>
            <a:r>
              <a:rPr lang="en-US" sz="1500" dirty="0" err="1">
                <a:solidFill>
                  <a:schemeClr val="dk1"/>
                </a:solidFill>
              </a:rPr>
              <a:t>Recomendation</a:t>
            </a:r>
            <a:endParaRPr lang="en-US" sz="1500" dirty="0">
              <a:solidFill>
                <a:schemeClr val="dk1"/>
              </a:solidFill>
            </a:endParaRPr>
          </a:p>
          <a:p>
            <a:pPr marL="133350" lvl="0" indent="0">
              <a:buClr>
                <a:schemeClr val="dk1"/>
              </a:buClr>
              <a:buSzPts val="1500"/>
              <a:buNone/>
            </a:pPr>
            <a:endParaRPr lang="en-US" sz="1500" b="1" dirty="0">
              <a:solidFill>
                <a:schemeClr val="dk1"/>
              </a:solidFill>
            </a:endParaRP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
        <p:nvSpPr>
          <p:cNvPr id="16" name="TextBox 15">
            <a:extLst>
              <a:ext uri="{FF2B5EF4-FFF2-40B4-BE49-F238E27FC236}">
                <a16:creationId xmlns:a16="http://schemas.microsoft.com/office/drawing/2014/main" id="{9C103EB8-5175-3B30-58B4-BCEA27D1A480}"/>
              </a:ext>
            </a:extLst>
          </p:cNvPr>
          <p:cNvSpPr txBox="1"/>
          <p:nvPr/>
        </p:nvSpPr>
        <p:spPr>
          <a:xfrm>
            <a:off x="1747899" y="2051173"/>
            <a:ext cx="5641221" cy="1600438"/>
          </a:xfrm>
          <a:prstGeom prst="rect">
            <a:avLst/>
          </a:prstGeom>
          <a:noFill/>
        </p:spPr>
        <p:txBody>
          <a:bodyPr wrap="square" rtlCol="0">
            <a:spAutoFit/>
          </a:bodyPr>
          <a:lstStyle/>
          <a:p>
            <a:pPr marL="285750" indent="-285750">
              <a:buFont typeface="Arial" panose="020B0604020202020204" pitchFamily="34" charset="0"/>
              <a:buChar char="•"/>
            </a:pPr>
            <a:r>
              <a:rPr lang="en-US" dirty="0"/>
              <a:t>For label 0, because it has a large average income and spending, luxury products can be offered along with discounts</a:t>
            </a:r>
          </a:p>
          <a:p>
            <a:pPr marL="285750" indent="-285750">
              <a:buFont typeface="Arial" panose="020B0604020202020204" pitchFamily="34" charset="0"/>
              <a:buChar char="•"/>
            </a:pPr>
            <a:r>
              <a:rPr lang="en-US" dirty="0"/>
              <a:t>For labels because they have a small average income and spending, we can offer several products that have discounted prices</a:t>
            </a:r>
          </a:p>
          <a:p>
            <a:pPr marL="285750" indent="-285750">
              <a:buFont typeface="Arial" panose="020B0604020202020204" pitchFamily="34" charset="0"/>
              <a:buChar char="•"/>
            </a:pPr>
            <a:r>
              <a:rPr lang="en-US" dirty="0"/>
              <a:t>For label 2 we can offer both those offered on customer label 1 and label 0.</a:t>
            </a:r>
            <a:endParaRPr lang="en-ID" dirty="0"/>
          </a:p>
        </p:txBody>
      </p:sp>
    </p:spTree>
    <p:extLst>
      <p:ext uri="{BB962C8B-B14F-4D97-AF65-F5344CB8AC3E}">
        <p14:creationId xmlns:p14="http://schemas.microsoft.com/office/powerpoint/2010/main" val="137511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1026" name="Picture 2">
            <a:extLst>
              <a:ext uri="{FF2B5EF4-FFF2-40B4-BE49-F238E27FC236}">
                <a16:creationId xmlns:a16="http://schemas.microsoft.com/office/drawing/2014/main" id="{B035EFD5-07EF-9590-80D3-AF4A5CB44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54" y="1396556"/>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3913202-9C2C-D444-9B62-6FB966C00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273" y="1396556"/>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1FC611C-FAC5-0BE5-B50A-B105260D3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816" y="1396557"/>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1F04AE6-6574-8DDF-4252-34AEF4BE5E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912" y="1396558"/>
            <a:ext cx="2132990" cy="14016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9123D0B-DDDE-D603-4EC9-5C013E371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454" y="2912837"/>
            <a:ext cx="2179412" cy="14321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573D185-E282-5873-2E87-7DA89695DB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3449" y="2928075"/>
            <a:ext cx="2072018" cy="13616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8E2937E-96EC-819E-6E12-81ACBED96B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279" y="2930654"/>
            <a:ext cx="2063170" cy="13590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42722D0-3A05-DEE1-E41F-7C55672B0D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0867" y="2912837"/>
            <a:ext cx="2179412" cy="143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7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1040" name="Picture 16">
            <a:extLst>
              <a:ext uri="{FF2B5EF4-FFF2-40B4-BE49-F238E27FC236}">
                <a16:creationId xmlns:a16="http://schemas.microsoft.com/office/drawing/2014/main" id="{0DF1FD65-DB61-5DDD-0515-F250FFEE2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67" y="1487555"/>
            <a:ext cx="2206990" cy="145030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7E6CC8D-E9E9-B394-4F88-3C8C18890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357" y="1487555"/>
            <a:ext cx="2201736" cy="1450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7C95EB2-A78A-C88A-A7F0-3E982199F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367" y="2937863"/>
            <a:ext cx="2271415" cy="1492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3804FA0-04E6-D53A-B3A9-E2CE9FBA4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5759" y="2948136"/>
            <a:ext cx="2227232" cy="14636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CBEF99A-9243-C286-28DF-A77D9C906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1334" y="1478436"/>
            <a:ext cx="2271416" cy="14926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492C763-8914-9A73-E499-4ACCD63C77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245" y="1478437"/>
            <a:ext cx="2271415" cy="14926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21ABAA3-BF93-DF6E-60ED-252E41992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3782" y="2957081"/>
            <a:ext cx="2269236" cy="14804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1040A6D-3216-4CA1-6933-85EDB0081E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0306" y="2966323"/>
            <a:ext cx="2224662" cy="146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88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074" name="Picture 2">
            <a:extLst>
              <a:ext uri="{FF2B5EF4-FFF2-40B4-BE49-F238E27FC236}">
                <a16:creationId xmlns:a16="http://schemas.microsoft.com/office/drawing/2014/main" id="{42849C80-BB79-8F77-7091-5B4911324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17" y="1382770"/>
            <a:ext cx="1915033" cy="1258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CBC3B20-AC53-A6B2-FAA0-D25425A1D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450" y="1404701"/>
            <a:ext cx="1915033" cy="12584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603DEF7-23D5-563D-D9DA-30AFFBB52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9483" y="1382772"/>
            <a:ext cx="1981778" cy="13023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701317B-8C8C-03F2-3022-495D97EFA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310" y="1370633"/>
            <a:ext cx="1955672" cy="1285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8FFA1CA-81D1-56DA-FAA2-9FF7B3EC0D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18" y="2637539"/>
            <a:ext cx="1909431" cy="125476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B28E140C-118B-E695-5550-37DF39CAC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1311" y="2655789"/>
            <a:ext cx="1955672" cy="12851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372C5F2-CE07-E3DB-19FE-DFA00163C0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6983" y="2655789"/>
            <a:ext cx="1955672" cy="128515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F84C2258-5401-BD45-F07D-008D095640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7016" y="2655789"/>
            <a:ext cx="2000249"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24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(Numeric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098" name="Picture 2">
            <a:extLst>
              <a:ext uri="{FF2B5EF4-FFF2-40B4-BE49-F238E27FC236}">
                <a16:creationId xmlns:a16="http://schemas.microsoft.com/office/drawing/2014/main" id="{30F6D24C-FF57-B234-84D5-D8A80D473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965" y="1870498"/>
            <a:ext cx="2134244" cy="14025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B10C467-FF31-4E1A-809F-4333CD8B5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209" y="1870498"/>
            <a:ext cx="2134245" cy="140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8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(Category Columns)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5122" name="Picture 2">
            <a:extLst>
              <a:ext uri="{FF2B5EF4-FFF2-40B4-BE49-F238E27FC236}">
                <a16:creationId xmlns:a16="http://schemas.microsoft.com/office/drawing/2014/main" id="{F567B42A-89D9-A68B-1956-08B8AC3C2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25" y="1788424"/>
            <a:ext cx="2519692" cy="17631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5F81573-6594-F6DC-7259-BFE9FC8F5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017" y="1788423"/>
            <a:ext cx="2209528" cy="17631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36C8674-138C-2F98-6FAF-F49844DB9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746" y="1810442"/>
            <a:ext cx="2360358" cy="176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7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rtl="0" fontAlgn="base">
              <a:spcBef>
                <a:spcPts val="0"/>
              </a:spcBef>
              <a:spcAft>
                <a:spcPts val="1200"/>
              </a:spcAft>
              <a:buAutoNum type="arabicPeriod"/>
            </a:pPr>
            <a:r>
              <a:rPr lang="en-US" sz="1800" b="0" i="0" u="none" strike="noStrike" dirty="0">
                <a:solidFill>
                  <a:srgbClr val="000000"/>
                </a:solidFill>
                <a:effectLst/>
                <a:latin typeface="Arial" panose="020B0604020202020204" pitchFamily="34" charset="0"/>
              </a:rPr>
              <a:t>EDA (Correlation) </a:t>
            </a:r>
          </a:p>
          <a:p>
            <a:pPr rtl="0" fontAlgn="base">
              <a:spcBef>
                <a:spcPts val="0"/>
              </a:spcBef>
              <a:spcAft>
                <a:spcPts val="1200"/>
              </a:spcAft>
              <a:buAutoNum type="arabicPeriod"/>
            </a:pPr>
            <a:endParaRPr lang="en-ID" sz="1800" b="0" i="0" u="none" strike="noStrike" dirty="0">
              <a:solidFill>
                <a:srgbClr val="000000"/>
              </a:solidFill>
              <a:effectLst/>
              <a:latin typeface="Arial" panose="020B0604020202020204" pitchFamily="34" charset="0"/>
            </a:endParaRPr>
          </a:p>
        </p:txBody>
      </p:sp>
      <p:sp>
        <p:nvSpPr>
          <p:cNvPr id="115" name="Google Shape;115;p27"/>
          <p:cNvSpPr txBox="1"/>
          <p:nvPr/>
        </p:nvSpPr>
        <p:spPr>
          <a:xfrm>
            <a:off x="4656000" y="4763192"/>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D011D949-2EB5-29EB-F31F-02B8A68564DE}"/>
              </a:ext>
            </a:extLst>
          </p:cNvPr>
          <p:cNvPicPr>
            <a:picLocks noChangeAspect="1"/>
          </p:cNvPicPr>
          <p:nvPr/>
        </p:nvPicPr>
        <p:blipFill>
          <a:blip r:embed="rId3"/>
          <a:stretch>
            <a:fillRect/>
          </a:stretch>
        </p:blipFill>
        <p:spPr>
          <a:xfrm>
            <a:off x="2286462" y="1348868"/>
            <a:ext cx="4739076" cy="3048414"/>
          </a:xfrm>
          <a:prstGeom prst="rect">
            <a:avLst/>
          </a:prstGeom>
        </p:spPr>
      </p:pic>
    </p:spTree>
    <p:extLst>
      <p:ext uri="{BB962C8B-B14F-4D97-AF65-F5344CB8AC3E}">
        <p14:creationId xmlns:p14="http://schemas.microsoft.com/office/powerpoint/2010/main" val="233643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83762" y="656134"/>
            <a:ext cx="8969496" cy="4390516"/>
          </a:xfrm>
          <a:prstGeom prst="rect">
            <a:avLst/>
          </a:prstGeom>
        </p:spPr>
        <p:txBody>
          <a:bodyPr spcFirstLastPara="1" wrap="square" lIns="91425" tIns="91425" rIns="91425" bIns="91425" anchor="t" anchorCtr="0">
            <a:normAutofit/>
          </a:bodyPr>
          <a:lstStyle/>
          <a:p>
            <a:pPr marL="133350" lvl="0" indent="0">
              <a:buClr>
                <a:schemeClr val="dk1"/>
              </a:buClr>
              <a:buSzPts val="1500"/>
              <a:buNone/>
            </a:pPr>
            <a:r>
              <a:rPr lang="en-US" sz="1500" dirty="0">
                <a:solidFill>
                  <a:schemeClr val="dk1"/>
                </a:solidFill>
              </a:rPr>
              <a:t>2. Data Preparation</a:t>
            </a:r>
          </a:p>
          <a:p>
            <a:pPr marL="133350" lvl="0" indent="0">
              <a:buClr>
                <a:schemeClr val="dk1"/>
              </a:buClr>
              <a:buSzPts val="1500"/>
              <a:buNone/>
            </a:pPr>
            <a:endParaRPr lang="en-US" sz="1500" dirty="0">
              <a:solidFill>
                <a:schemeClr val="dk1"/>
              </a:solidFill>
            </a:endParaRPr>
          </a:p>
          <a:p>
            <a:pPr marL="133350" lvl="0" indent="0">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
        <p:nvSpPr>
          <p:cNvPr id="10" name="TextBox 9">
            <a:extLst>
              <a:ext uri="{FF2B5EF4-FFF2-40B4-BE49-F238E27FC236}">
                <a16:creationId xmlns:a16="http://schemas.microsoft.com/office/drawing/2014/main" id="{82677545-BD4D-FEF0-EA84-0AD639261B97}"/>
              </a:ext>
            </a:extLst>
          </p:cNvPr>
          <p:cNvSpPr txBox="1"/>
          <p:nvPr/>
        </p:nvSpPr>
        <p:spPr>
          <a:xfrm>
            <a:off x="83762" y="2812235"/>
            <a:ext cx="8879305" cy="1569660"/>
          </a:xfrm>
          <a:prstGeom prst="rect">
            <a:avLst/>
          </a:prstGeom>
          <a:noFill/>
        </p:spPr>
        <p:txBody>
          <a:bodyPr wrap="square" rtlCol="0">
            <a:spAutoFit/>
          </a:bodyPr>
          <a:lstStyle/>
          <a:p>
            <a:r>
              <a:rPr lang="en-US" sz="1200" dirty="0"/>
              <a:t>Several columns resulting from feature extraction : </a:t>
            </a:r>
            <a:r>
              <a:rPr lang="en-US" sz="1200" dirty="0" err="1"/>
              <a:t>Total_kids</a:t>
            </a:r>
            <a:r>
              <a:rPr lang="en-US" sz="1200" dirty="0"/>
              <a:t>, spending, </a:t>
            </a:r>
            <a:r>
              <a:rPr lang="en-US" sz="1200" dirty="0" err="1"/>
              <a:t>WEBConvertion_rate</a:t>
            </a:r>
            <a:r>
              <a:rPr lang="en-US" sz="1200" dirty="0"/>
              <a:t>%, Age, </a:t>
            </a:r>
            <a:r>
              <a:rPr lang="en-US" sz="1200" dirty="0" err="1"/>
              <a:t>Year_Join</a:t>
            </a:r>
            <a:r>
              <a:rPr lang="en-US" sz="1200" dirty="0"/>
              <a:t> </a:t>
            </a:r>
          </a:p>
          <a:p>
            <a:endParaRPr lang="en-US" sz="1200" dirty="0"/>
          </a:p>
          <a:p>
            <a:pPr marL="171450" indent="-171450">
              <a:buFont typeface="Arial" panose="020B0604020202020204" pitchFamily="34" charset="0"/>
              <a:buChar char="•"/>
            </a:pPr>
            <a:r>
              <a:rPr lang="en-US" sz="1200" dirty="0" err="1"/>
              <a:t>Total_kids</a:t>
            </a:r>
            <a:r>
              <a:rPr lang="en-US" sz="1200" dirty="0"/>
              <a:t> = </a:t>
            </a:r>
            <a:r>
              <a:rPr lang="en-US" sz="1200" dirty="0" err="1"/>
              <a:t>Kidhome</a:t>
            </a:r>
            <a:r>
              <a:rPr lang="en-US" sz="1200" dirty="0"/>
              <a:t> + </a:t>
            </a:r>
            <a:r>
              <a:rPr lang="en-US" sz="1200" dirty="0" err="1"/>
              <a:t>Teenhome</a:t>
            </a:r>
            <a:r>
              <a:rPr lang="en-US" sz="1200" dirty="0"/>
              <a:t> </a:t>
            </a:r>
          </a:p>
          <a:p>
            <a:pPr marL="171450" indent="-171450">
              <a:buFont typeface="Arial" panose="020B0604020202020204" pitchFamily="34" charset="0"/>
              <a:buChar char="•"/>
            </a:pPr>
            <a:r>
              <a:rPr lang="en-US" sz="1200" dirty="0" err="1"/>
              <a:t>cmpAt</a:t>
            </a:r>
            <a:r>
              <a:rPr lang="en-US" sz="1200" dirty="0"/>
              <a:t> = customer accepted at which campaign (scale 1 – 5, there are 5 campaign)</a:t>
            </a:r>
          </a:p>
          <a:p>
            <a:pPr marL="171450" indent="-171450">
              <a:buFont typeface="Arial" panose="020B0604020202020204" pitchFamily="34" charset="0"/>
              <a:buChar char="•"/>
            </a:pPr>
            <a:r>
              <a:rPr lang="en-US" sz="1200" dirty="0"/>
              <a:t>spending = </a:t>
            </a:r>
            <a:r>
              <a:rPr lang="en-US" sz="1200" dirty="0" err="1"/>
              <a:t>MntCoke</a:t>
            </a:r>
            <a:r>
              <a:rPr lang="en-US" sz="1200" dirty="0"/>
              <a:t> + </a:t>
            </a:r>
            <a:r>
              <a:rPr lang="en-US" sz="1200" dirty="0" err="1"/>
              <a:t>MntFruits</a:t>
            </a:r>
            <a:r>
              <a:rPr lang="en-US" sz="1200" dirty="0"/>
              <a:t> + </a:t>
            </a:r>
            <a:r>
              <a:rPr lang="en-US" sz="1200" dirty="0" err="1"/>
              <a:t>MntMeatProducts</a:t>
            </a:r>
            <a:r>
              <a:rPr lang="en-US" sz="1200" dirty="0"/>
              <a:t> + </a:t>
            </a:r>
            <a:r>
              <a:rPr lang="en-US" sz="1200" dirty="0" err="1"/>
              <a:t>MntFishProducts</a:t>
            </a:r>
            <a:r>
              <a:rPr lang="en-US" sz="1200" dirty="0"/>
              <a:t> + </a:t>
            </a:r>
            <a:r>
              <a:rPr lang="en-US" sz="1200" dirty="0" err="1"/>
              <a:t>MntSweetProducts</a:t>
            </a:r>
            <a:r>
              <a:rPr lang="en-US" sz="1200" dirty="0"/>
              <a:t> + </a:t>
            </a:r>
            <a:r>
              <a:rPr lang="en-US" sz="1200" dirty="0" err="1"/>
              <a:t>MntGoldProds</a:t>
            </a:r>
            <a:r>
              <a:rPr lang="en-US" sz="1200" dirty="0"/>
              <a:t> </a:t>
            </a:r>
          </a:p>
          <a:p>
            <a:pPr marL="171450" indent="-171450">
              <a:buFont typeface="Arial" panose="020B0604020202020204" pitchFamily="34" charset="0"/>
              <a:buChar char="•"/>
            </a:pPr>
            <a:r>
              <a:rPr lang="en-US" sz="1200" dirty="0" err="1"/>
              <a:t>WEBConvertion_rate</a:t>
            </a:r>
            <a:r>
              <a:rPr lang="en-US" sz="1200" dirty="0"/>
              <a:t>% = (</a:t>
            </a:r>
            <a:r>
              <a:rPr lang="en-US" sz="1200" dirty="0" err="1"/>
              <a:t>NumWebPurchases</a:t>
            </a:r>
            <a:r>
              <a:rPr lang="en-US" sz="1200" dirty="0"/>
              <a:t> / </a:t>
            </a:r>
            <a:r>
              <a:rPr lang="en-US" sz="1200" dirty="0" err="1"/>
              <a:t>NumWebVisitsMonth</a:t>
            </a:r>
            <a:r>
              <a:rPr lang="en-US" sz="1200" dirty="0"/>
              <a:t>) * 100</a:t>
            </a:r>
          </a:p>
          <a:p>
            <a:pPr marL="171450" indent="-171450">
              <a:buFont typeface="Arial" panose="020B0604020202020204" pitchFamily="34" charset="0"/>
              <a:buChar char="•"/>
            </a:pPr>
            <a:r>
              <a:rPr lang="en-US" sz="1200" dirty="0"/>
              <a:t>Age = </a:t>
            </a:r>
            <a:r>
              <a:rPr lang="en-US" sz="1200" dirty="0" err="1"/>
              <a:t>date.today</a:t>
            </a:r>
            <a:r>
              <a:rPr lang="en-US" sz="1200" dirty="0"/>
              <a:t>().year – </a:t>
            </a:r>
            <a:r>
              <a:rPr lang="en-US" sz="1200" dirty="0" err="1"/>
              <a:t>Year_Birth</a:t>
            </a:r>
            <a:r>
              <a:rPr lang="en-US" sz="1200" dirty="0"/>
              <a:t> </a:t>
            </a:r>
          </a:p>
          <a:p>
            <a:pPr marL="171450" indent="-171450">
              <a:buFont typeface="Arial" panose="020B0604020202020204" pitchFamily="34" charset="0"/>
              <a:buChar char="•"/>
            </a:pPr>
            <a:r>
              <a:rPr lang="en-US" sz="1200" dirty="0" err="1"/>
              <a:t>Year_Join</a:t>
            </a:r>
            <a:r>
              <a:rPr lang="en-US" sz="1200" dirty="0"/>
              <a:t> = </a:t>
            </a:r>
            <a:r>
              <a:rPr lang="en-US" sz="1200" dirty="0" err="1"/>
              <a:t>date.today</a:t>
            </a:r>
            <a:r>
              <a:rPr lang="en-US" sz="1200" dirty="0"/>
              <a:t>().year  - </a:t>
            </a:r>
            <a:r>
              <a:rPr lang="en-US" sz="1200" dirty="0" err="1"/>
              <a:t>Dt_Customer</a:t>
            </a:r>
            <a:endParaRPr lang="en-ID" sz="1200" dirty="0"/>
          </a:p>
        </p:txBody>
      </p:sp>
      <p:pic>
        <p:nvPicPr>
          <p:cNvPr id="12" name="Picture 11">
            <a:extLst>
              <a:ext uri="{FF2B5EF4-FFF2-40B4-BE49-F238E27FC236}">
                <a16:creationId xmlns:a16="http://schemas.microsoft.com/office/drawing/2014/main" id="{D5435DEA-6279-5E62-219B-301D3EF97D06}"/>
              </a:ext>
            </a:extLst>
          </p:cNvPr>
          <p:cNvPicPr>
            <a:picLocks noChangeAspect="1"/>
          </p:cNvPicPr>
          <p:nvPr/>
        </p:nvPicPr>
        <p:blipFill>
          <a:blip r:embed="rId3"/>
          <a:stretch>
            <a:fillRect/>
          </a:stretch>
        </p:blipFill>
        <p:spPr>
          <a:xfrm>
            <a:off x="2374010" y="1076207"/>
            <a:ext cx="4389000" cy="163821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1149</Words>
  <Application>Microsoft Office PowerPoint</Application>
  <PresentationFormat>On-screen Show (16:9)</PresentationFormat>
  <Paragraphs>89</Paragraphs>
  <Slides>17</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Dosis</vt:lpstr>
      <vt:lpstr>Roboto</vt:lpstr>
      <vt:lpstr>Arial</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Indah</dc:creator>
  <cp:lastModifiedBy>fnputri31@outlook.com</cp:lastModifiedBy>
  <cp:revision>3</cp:revision>
  <dcterms:modified xsi:type="dcterms:W3CDTF">2022-07-11T16:58:48Z</dcterms:modified>
</cp:coreProperties>
</file>